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305" r:id="rId4"/>
    <p:sldId id="306" r:id="rId5"/>
    <p:sldId id="307" r:id="rId6"/>
    <p:sldId id="308" r:id="rId7"/>
    <p:sldId id="296" r:id="rId8"/>
    <p:sldId id="309" r:id="rId9"/>
    <p:sldId id="297" r:id="rId10"/>
    <p:sldId id="298" r:id="rId11"/>
    <p:sldId id="304" r:id="rId12"/>
  </p:sldIdLst>
  <p:sldSz cx="9144000" cy="6858000" type="screen4x3"/>
  <p:notesSz cx="6648450" cy="98504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1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248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248" y="9358309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06D370-A954-401C-9D72-6443F78B9244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700" y="0"/>
            <a:ext cx="2881202" cy="49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2013" y="738188"/>
            <a:ext cx="4924425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4536" y="4679155"/>
            <a:ext cx="5319380" cy="4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700" y="9356738"/>
            <a:ext cx="2881202" cy="49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14" tIns="45007" rIns="90014" bIns="450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E6279B-B219-4915-9EB6-0D19CBC3DC9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8EB14-192E-4FAC-8A50-1F09D228FD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44873-E274-4898-883B-59964CFD786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56F49-25F7-4861-BDC0-9FA167A56FB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836E0-B570-45ED-8DFC-19E462329E3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FCB58-4ADD-42B5-9224-F7EDDF535F6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9B7A8-DEF8-433B-9A17-98522F40675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192D9-6C32-466C-A4D1-BAFA8FB2D4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D35AD-DF3F-414C-978C-73A71018A64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7F1D9-8947-43B4-91E5-6E915A084B3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C3437-3489-4E4F-ACC3-121AC72CB3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B9135-E22D-41F8-957B-ED3D2EBDE9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AU"/>
              <a:t>problemsolving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D74D76-8823-4583-AA28-36916BAF205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1143000"/>
          </a:xfrm>
        </p:spPr>
        <p:txBody>
          <a:bodyPr/>
          <a:lstStyle/>
          <a:p>
            <a:r>
              <a:rPr lang="en-US" dirty="0"/>
              <a:t>Problem Solving – </a:t>
            </a:r>
            <a:r>
              <a:rPr lang="en-US" dirty="0" smtClean="0"/>
              <a:t>4 </a:t>
            </a:r>
            <a:r>
              <a:rPr lang="en-US" dirty="0"/>
              <a:t>Stages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848600" cy="4681537"/>
          </a:xfrm>
        </p:spPr>
        <p:txBody>
          <a:bodyPr/>
          <a:lstStyle/>
          <a:p>
            <a:r>
              <a:rPr lang="en-US" sz="2800" dirty="0"/>
              <a:t>Analysis</a:t>
            </a:r>
          </a:p>
          <a:p>
            <a:r>
              <a:rPr lang="en-US" sz="2800" dirty="0"/>
              <a:t>Design</a:t>
            </a:r>
          </a:p>
          <a:p>
            <a:r>
              <a:rPr lang="en-US" sz="2800" dirty="0" smtClean="0"/>
              <a:t>Development</a:t>
            </a:r>
            <a:endParaRPr lang="en-US" sz="2800" dirty="0"/>
          </a:p>
          <a:p>
            <a:r>
              <a:rPr lang="en-US" sz="2800" dirty="0" smtClean="0"/>
              <a:t>Evaluate</a:t>
            </a:r>
            <a:endParaRPr lang="en-US" sz="2800" dirty="0"/>
          </a:p>
          <a:p>
            <a:r>
              <a:rPr lang="en-US" sz="2800" dirty="0"/>
              <a:t>(</a:t>
            </a:r>
            <a:r>
              <a:rPr lang="en-US" sz="2800" dirty="0" smtClean="0"/>
              <a:t>ADDE</a:t>
            </a:r>
            <a:r>
              <a:rPr lang="en-US" sz="2800" dirty="0"/>
              <a:t>)</a:t>
            </a:r>
          </a:p>
          <a:p>
            <a:r>
              <a:rPr lang="en-US" sz="2800" dirty="0"/>
              <a:t>Note: In this unit </a:t>
            </a:r>
            <a:r>
              <a:rPr lang="en-US" sz="2800" dirty="0" smtClean="0"/>
              <a:t>Evaluate is </a:t>
            </a:r>
            <a:r>
              <a:rPr lang="en-US" sz="2800" dirty="0"/>
              <a:t>not </a:t>
            </a:r>
            <a:r>
              <a:rPr lang="en-US" sz="2800" dirty="0" smtClean="0"/>
              <a:t>covered in depth.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1142984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572560" cy="5786478"/>
          </a:xfrm>
        </p:spPr>
        <p:txBody>
          <a:bodyPr/>
          <a:lstStyle/>
          <a:p>
            <a:pPr marL="514350" indent="-514350">
              <a:buNone/>
            </a:pPr>
            <a:r>
              <a:rPr lang="en-AU" sz="2800" dirty="0"/>
              <a:t>3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Determine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scope of the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Consider benefits of the solution on efficiency and effectiveness within </a:t>
            </a:r>
            <a:r>
              <a:rPr lang="en-US" sz="2800" dirty="0" err="1" smtClean="0"/>
              <a:t>organisation</a:t>
            </a:r>
            <a:r>
              <a:rPr lang="en-US" sz="2800" dirty="0" smtClean="0"/>
              <a:t>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Scope clearly outlines what solution can and can’t do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 smtClean="0"/>
              <a:t>Provides design stage with </a:t>
            </a:r>
            <a:r>
              <a:rPr lang="en-US" sz="2800" dirty="0" smtClean="0"/>
              <a:t>guidelines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800" dirty="0" smtClean="0"/>
          </a:p>
          <a:p>
            <a:pPr marL="1009650" lvl="1" indent="-609600">
              <a:lnSpc>
                <a:spcPct val="90000"/>
              </a:lnSpc>
            </a:pPr>
            <a:r>
              <a:rPr lang="en-US" sz="2400" dirty="0" smtClean="0"/>
              <a:t>ILT Case Study, benefits on efficiency:</a:t>
            </a:r>
          </a:p>
          <a:p>
            <a:pPr marL="1409700" lvl="2" indent="-609600">
              <a:lnSpc>
                <a:spcPct val="90000"/>
              </a:lnSpc>
            </a:pPr>
            <a:r>
              <a:rPr lang="en-US" sz="2000" dirty="0" smtClean="0"/>
              <a:t>Time, reduced time to access &amp; exchange information</a:t>
            </a:r>
          </a:p>
          <a:p>
            <a:pPr marL="1409700" lvl="2" indent="-609600">
              <a:lnSpc>
                <a:spcPct val="90000"/>
              </a:lnSpc>
            </a:pPr>
            <a:r>
              <a:rPr lang="en-US" sz="2000" dirty="0" smtClean="0"/>
              <a:t>Cost, reduced cost as workers in different offices can access information centrally</a:t>
            </a:r>
          </a:p>
          <a:p>
            <a:pPr marL="1409700" lvl="2" indent="-609600">
              <a:lnSpc>
                <a:spcPct val="90000"/>
              </a:lnSpc>
            </a:pPr>
            <a:r>
              <a:rPr lang="en-US" sz="2000" dirty="0" smtClean="0"/>
              <a:t>Effort, less effort as personnel in each office can build on information they already have rather than having to rediscover it</a:t>
            </a:r>
          </a:p>
          <a:p>
            <a:pPr marL="1009650" lvl="1" indent="-609600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1142984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572560" cy="5786478"/>
          </a:xfrm>
        </p:spPr>
        <p:txBody>
          <a:bodyPr/>
          <a:lstStyle/>
          <a:p>
            <a:pPr marL="514350" indent="-514350">
              <a:buAutoNum type="arabicPlain" startAt="3"/>
            </a:pPr>
            <a:r>
              <a:rPr lang="en-US" dirty="0" smtClean="0"/>
              <a:t>ILT </a:t>
            </a:r>
            <a:r>
              <a:rPr lang="en-US" dirty="0" smtClean="0"/>
              <a:t>Case Study, benefits on </a:t>
            </a:r>
            <a:r>
              <a:rPr lang="en-US" dirty="0" smtClean="0"/>
              <a:t>effectiveness:</a:t>
            </a:r>
          </a:p>
          <a:p>
            <a:pPr marL="1866900" lvl="3" indent="-609600">
              <a:lnSpc>
                <a:spcPct val="90000"/>
              </a:lnSpc>
            </a:pPr>
            <a:r>
              <a:rPr lang="en-US" dirty="0" smtClean="0"/>
              <a:t>Improved quality of decision making due to collaborative nature of information exchange</a:t>
            </a:r>
          </a:p>
          <a:p>
            <a:pPr marL="1866900" lvl="3" indent="-609600">
              <a:lnSpc>
                <a:spcPct val="90000"/>
              </a:lnSpc>
            </a:pPr>
            <a:r>
              <a:rPr lang="en-US" dirty="0" smtClean="0"/>
              <a:t>Relevancy &amp; timeliness, information broadcasted to the public is this</a:t>
            </a:r>
          </a:p>
          <a:p>
            <a:pPr marL="1866900" lvl="3" indent="-609600">
              <a:lnSpc>
                <a:spcPct val="90000"/>
              </a:lnSpc>
            </a:pPr>
            <a:r>
              <a:rPr lang="en-US" dirty="0" smtClean="0"/>
              <a:t>Completeness, information compiled using collaborative tools by online community will be more complete</a:t>
            </a:r>
            <a:endParaRPr lang="en-US" dirty="0" smtClean="0"/>
          </a:p>
          <a:p>
            <a:pPr marL="1009650" lvl="1" indent="-609600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2984"/>
            <a:ext cx="7743852" cy="5715016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Determining the solution requirements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Define the problem in a simple problem statement</a:t>
            </a:r>
          </a:p>
          <a:p>
            <a:pPr lvl="0"/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aim of problem analysis is to ensure that the problem is clear enough to effectively analyse it and efficiently solve it. </a:t>
            </a:r>
            <a:endParaRPr lang="en-A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AU" sz="2400" dirty="0" smtClean="0">
                <a:ea typeface="+mn-ea"/>
                <a:cs typeface="+mn-cs"/>
              </a:rPr>
              <a:t>Efficiency, refers to time, cost &amp; effort put into producing an information solution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Effectiveness, quality, relevancy, timeliness and clarity of information product</a:t>
            </a:r>
          </a:p>
          <a:p>
            <a:pPr marL="342900" lvl="1" indent="-342900">
              <a:buFontTx/>
              <a:buChar char="•"/>
            </a:pPr>
            <a:r>
              <a:rPr lang="en-AU" dirty="0">
                <a:solidFill>
                  <a:schemeClr val="tx1"/>
                </a:solidFill>
                <a:latin typeface="+mn-lt"/>
              </a:rPr>
              <a:t>Need to identify where data is coming from for online community – inside or outside</a:t>
            </a:r>
          </a:p>
          <a:p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2984"/>
            <a:ext cx="7743852" cy="5715016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AU" dirty="0" smtClean="0">
                <a:solidFill>
                  <a:schemeClr val="tx1"/>
                </a:solidFill>
                <a:latin typeface="+mn-lt"/>
              </a:rPr>
              <a:t>Indigenous Language Trust, Case Study, (ILT)</a:t>
            </a:r>
          </a:p>
          <a:p>
            <a:pPr marL="342900" lvl="1" indent="-342900">
              <a:buFontTx/>
              <a:buChar char="•"/>
            </a:pPr>
            <a:endParaRPr lang="en-AU" dirty="0" smtClean="0">
              <a:solidFill>
                <a:schemeClr val="tx1"/>
              </a:solidFill>
              <a:latin typeface="+mn-lt"/>
            </a:endParaRPr>
          </a:p>
          <a:p>
            <a:pPr marL="342900" lvl="1" indent="-342900">
              <a:buFontTx/>
              <a:buChar char="•"/>
            </a:pPr>
            <a:r>
              <a:rPr lang="en-AU" dirty="0" smtClean="0">
                <a:solidFill>
                  <a:schemeClr val="tx1"/>
                </a:solidFill>
                <a:latin typeface="+mn-lt"/>
              </a:rPr>
              <a:t>Need </a:t>
            </a:r>
            <a:r>
              <a:rPr lang="en-AU" dirty="0">
                <a:solidFill>
                  <a:schemeClr val="tx1"/>
                </a:solidFill>
                <a:latin typeface="+mn-lt"/>
              </a:rPr>
              <a:t>to identify where data is coming from for online community – inside or outside</a:t>
            </a:r>
          </a:p>
          <a:p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  <a:buNone/>
            </a:pP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507487" cy="47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sz="3200" dirty="0" smtClean="0"/>
              <a:t>define problem:</a:t>
            </a:r>
            <a:endParaRPr lang="en-US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357298"/>
            <a:ext cx="8072494" cy="500066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61875"/>
            <a:ext cx="8132467" cy="33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sz="3200" dirty="0" smtClean="0"/>
              <a:t>identify information:</a:t>
            </a:r>
            <a:endParaRPr lang="en-US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357298"/>
            <a:ext cx="8072494" cy="500066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7"/>
            <a:ext cx="6929486" cy="168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</a:t>
            </a:r>
            <a:r>
              <a:rPr lang="en-US" dirty="0" smtClean="0"/>
              <a:t>Analysis</a:t>
            </a:r>
            <a:br>
              <a:rPr lang="en-US" dirty="0" smtClean="0"/>
            </a:br>
            <a:r>
              <a:rPr lang="en-US" sz="3200" dirty="0" smtClean="0"/>
              <a:t>identify Solution requirements:</a:t>
            </a:r>
            <a:endParaRPr lang="en-US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357298"/>
            <a:ext cx="8072494" cy="500066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720383" y="1428736"/>
            <a:ext cx="8423617" cy="259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2984"/>
            <a:ext cx="8101042" cy="5286412"/>
          </a:xfrm>
        </p:spPr>
        <p:txBody>
          <a:bodyPr/>
          <a:lstStyle/>
          <a:p>
            <a:pPr lvl="0"/>
            <a:r>
              <a:rPr lang="en-A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Identifying the functions needed for the online community </a:t>
            </a:r>
            <a:r>
              <a:rPr lang="en-A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solution, 2 categories</a:t>
            </a:r>
          </a:p>
          <a:p>
            <a:pPr lvl="1"/>
            <a:r>
              <a:rPr lang="en-AU" b="1" dirty="0" smtClean="0">
                <a:ea typeface="+mn-ea"/>
                <a:cs typeface="+mn-cs"/>
              </a:rPr>
              <a:t>Function</a:t>
            </a:r>
            <a:r>
              <a:rPr lang="en-AU" dirty="0" smtClean="0">
                <a:ea typeface="+mn-ea"/>
                <a:cs typeface="+mn-cs"/>
              </a:rPr>
              <a:t> of a website determined by its ability to broadcast information, exchange information and store knowledge.</a:t>
            </a:r>
          </a:p>
          <a:p>
            <a:pPr lvl="1"/>
            <a:r>
              <a:rPr lang="en-AU" b="1" dirty="0" smtClean="0">
                <a:ea typeface="+mn-ea"/>
                <a:cs typeface="+mn-cs"/>
              </a:rPr>
              <a:t>Attributes</a:t>
            </a:r>
            <a:r>
              <a:rPr lang="en-AU" dirty="0" smtClean="0">
                <a:ea typeface="+mn-ea"/>
                <a:cs typeface="+mn-cs"/>
              </a:rPr>
              <a:t> of a website involve, ease of use, user friendliness, reliability, portability, robustness, ability to be maintained</a:t>
            </a:r>
            <a:endParaRPr lang="en-A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/>
              <a:t>Problem Solving: 1  </a:t>
            </a:r>
            <a:r>
              <a:rPr lang="en-US" dirty="0" smtClean="0"/>
              <a:t>Analysis, </a:t>
            </a:r>
            <a:r>
              <a:rPr lang="en-US" sz="3200" dirty="0" smtClean="0"/>
              <a:t>functions needed by ILT</a:t>
            </a:r>
            <a:endParaRPr lang="en-US" sz="32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2984"/>
            <a:ext cx="8101042" cy="528641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729738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problemsolving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772400" cy="1142984"/>
          </a:xfrm>
        </p:spPr>
        <p:txBody>
          <a:bodyPr/>
          <a:lstStyle/>
          <a:p>
            <a:r>
              <a:rPr lang="en-US" dirty="0"/>
              <a:t>Problem Solving: 1 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2"/>
            <a:ext cx="8572560" cy="5786478"/>
          </a:xfrm>
        </p:spPr>
        <p:txBody>
          <a:bodyPr/>
          <a:lstStyle/>
          <a:p>
            <a:pPr marL="514350" lvl="0" indent="-514350">
              <a:buAutoNum type="arabicPlain" startAt="2"/>
            </a:pP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</a:t>
            </a:r>
            <a:r>
              <a:rPr lang="en-A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constraints on the </a:t>
            </a:r>
            <a:r>
              <a:rPr lang="en-A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</a:t>
            </a:r>
            <a:endParaRPr lang="en-A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sz="2800" dirty="0" smtClean="0"/>
              <a:t>Technical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Cost of the solution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Speed or time taken to access or exchange information</a:t>
            </a:r>
          </a:p>
          <a:p>
            <a:pPr lvl="1"/>
            <a:r>
              <a:rPr lang="en-A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secure the solution needs to be, closed or open</a:t>
            </a:r>
          </a:p>
          <a:p>
            <a:pPr lvl="1"/>
            <a:r>
              <a:rPr lang="en-AU" sz="2400" dirty="0" smtClean="0">
                <a:ea typeface="+mn-ea"/>
                <a:cs typeface="+mn-cs"/>
              </a:rPr>
              <a:t>Number of people accessing online community at same time</a:t>
            </a:r>
          </a:p>
          <a:p>
            <a:r>
              <a:rPr lang="en-AU" dirty="0" smtClean="0">
                <a:solidFill>
                  <a:schemeClr val="tx1"/>
                </a:solidFill>
                <a:latin typeface="+mn-lt"/>
              </a:rPr>
              <a:t>Non-technical</a:t>
            </a:r>
          </a:p>
          <a:p>
            <a:pPr lvl="1"/>
            <a:r>
              <a:rPr lang="en-AU" sz="2400" dirty="0">
                <a:ea typeface="+mn-ea"/>
                <a:cs typeface="+mn-cs"/>
              </a:rPr>
              <a:t>Are there issues of privacy when exchanging information</a:t>
            </a:r>
          </a:p>
          <a:p>
            <a:pPr lvl="1"/>
            <a:r>
              <a:rPr lang="en-AU" sz="2400" dirty="0">
                <a:ea typeface="+mn-ea"/>
                <a:cs typeface="+mn-cs"/>
              </a:rPr>
              <a:t>Are there copyright issues to be considered</a:t>
            </a:r>
          </a:p>
          <a:p>
            <a:pPr lvl="1"/>
            <a:r>
              <a:rPr lang="en-AU" sz="2400" dirty="0">
                <a:ea typeface="+mn-ea"/>
                <a:cs typeface="+mn-cs"/>
              </a:rPr>
              <a:t>Are there cultural </a:t>
            </a:r>
            <a:r>
              <a:rPr lang="en-AU" sz="2400" dirty="0" smtClean="0">
                <a:ea typeface="+mn-ea"/>
                <a:cs typeface="+mn-cs"/>
              </a:rPr>
              <a:t>constraints, </a:t>
            </a:r>
            <a:r>
              <a:rPr lang="en-AU" sz="2400" dirty="0" err="1" smtClean="0">
                <a:ea typeface="+mn-ea"/>
                <a:cs typeface="+mn-cs"/>
              </a:rPr>
              <a:t>eg</a:t>
            </a:r>
            <a:r>
              <a:rPr lang="en-AU" sz="2400" dirty="0" smtClean="0">
                <a:ea typeface="+mn-ea"/>
                <a:cs typeface="+mn-cs"/>
              </a:rPr>
              <a:t>. ILT Case study rules relating to </a:t>
            </a:r>
            <a:r>
              <a:rPr lang="en-AU" sz="2400" dirty="0" smtClean="0">
                <a:ea typeface="+mn-ea"/>
                <a:cs typeface="+mn-cs"/>
              </a:rPr>
              <a:t>using images of deceased Aboriginals and use of their names on public documents.</a:t>
            </a:r>
            <a:endParaRPr lang="en-AU" sz="2400" dirty="0">
              <a:ea typeface="+mn-ea"/>
              <a:cs typeface="+mn-cs"/>
            </a:endParaRPr>
          </a:p>
          <a:p>
            <a:pPr marL="609600" indent="-609600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374</Words>
  <Application>Microsoft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Problem Solving – 4 Stages</vt:lpstr>
      <vt:lpstr>Problem Solving: 1  Analysis</vt:lpstr>
      <vt:lpstr>Problem Solving: 1  Analysis</vt:lpstr>
      <vt:lpstr>Problem Solving: 1  Analysis define problem:</vt:lpstr>
      <vt:lpstr>Problem Solving: 1  Analysis identify information:</vt:lpstr>
      <vt:lpstr>Problem Solving: 1  Analysis identify Solution requirements:</vt:lpstr>
      <vt:lpstr>Problem Solving: 1  Analysis</vt:lpstr>
      <vt:lpstr>Problem Solving: 1  Analysis, functions needed by ILT</vt:lpstr>
      <vt:lpstr>Problem Solving: 1  Analysis</vt:lpstr>
      <vt:lpstr>Problem Solving: 1  Analysis</vt:lpstr>
      <vt:lpstr>Problem Solving: 1  Analysis</vt:lpstr>
    </vt:vector>
  </TitlesOfParts>
  <Company>Department of Education Employment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Development Life Cycle</dc:title>
  <dc:creator>KB</dc:creator>
  <cp:lastModifiedBy>01421606</cp:lastModifiedBy>
  <cp:revision>149</cp:revision>
  <dcterms:created xsi:type="dcterms:W3CDTF">2003-10-07T23:42:24Z</dcterms:created>
  <dcterms:modified xsi:type="dcterms:W3CDTF">2011-02-27T02:36:24Z</dcterms:modified>
</cp:coreProperties>
</file>